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4" r:id="rId7"/>
    <p:sldId id="261" r:id="rId8"/>
    <p:sldId id="262" r:id="rId9"/>
    <p:sldId id="263"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E0D058-65E4-4355-B551-9A9DBDF798B9}" type="datetimeFigureOut">
              <a:rPr lang="en-US" smtClean="0"/>
              <a:t>3/29/2020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D4F525-6D4E-4625-B365-4E8B2355958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E0D058-65E4-4355-B551-9A9DBDF798B9}" type="datetimeFigureOut">
              <a:rPr lang="en-US" smtClean="0"/>
              <a:t>3/29/2020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D4F525-6D4E-4625-B365-4E8B2355958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E0D058-65E4-4355-B551-9A9DBDF798B9}" type="datetimeFigureOut">
              <a:rPr lang="en-US" smtClean="0"/>
              <a:t>3/29/2020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D4F525-6D4E-4625-B365-4E8B2355958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E0D058-65E4-4355-B551-9A9DBDF798B9}" type="datetimeFigureOut">
              <a:rPr lang="en-US" smtClean="0"/>
              <a:t>3/29/2020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D4F525-6D4E-4625-B365-4E8B2355958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3E0D058-65E4-4355-B551-9A9DBDF798B9}" type="datetimeFigureOut">
              <a:rPr lang="en-US" smtClean="0"/>
              <a:t>3/29/2020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D4F525-6D4E-4625-B365-4E8B2355958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3E0D058-65E4-4355-B551-9A9DBDF798B9}" type="datetimeFigureOut">
              <a:rPr lang="en-US" smtClean="0"/>
              <a:t>3/29/2020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D4F525-6D4E-4625-B365-4E8B2355958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E0D058-65E4-4355-B551-9A9DBDF798B9}" type="datetimeFigureOut">
              <a:rPr lang="en-US" smtClean="0"/>
              <a:t>3/29/2020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D4F525-6D4E-4625-B365-4E8B2355958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E0D058-65E4-4355-B551-9A9DBDF798B9}" type="datetimeFigureOut">
              <a:rPr lang="en-US" smtClean="0"/>
              <a:t>3/29/2020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D4F525-6D4E-4625-B365-4E8B2355958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E0D058-65E4-4355-B551-9A9DBDF798B9}" type="datetimeFigureOut">
              <a:rPr lang="en-US" smtClean="0"/>
              <a:t>3/29/2020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D4F525-6D4E-4625-B365-4E8B2355958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E0D058-65E4-4355-B551-9A9DBDF798B9}" type="datetimeFigureOut">
              <a:rPr lang="en-US" smtClean="0"/>
              <a:t>3/29/2020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D4F525-6D4E-4625-B365-4E8B2355958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E0D058-65E4-4355-B551-9A9DBDF798B9}" type="datetimeFigureOut">
              <a:rPr lang="en-US" smtClean="0"/>
              <a:t>3/29/2020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D4F525-6D4E-4625-B365-4E8B2355958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E0D058-65E4-4355-B551-9A9DBDF798B9}" type="datetimeFigureOut">
              <a:rPr lang="en-US" smtClean="0"/>
              <a:t>3/29/2020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D4F525-6D4E-4625-B365-4E8B2355958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toppr.com/guides/english/writing/informal-letters/" TargetMode="External"/><Relationship Id="rId2" Type="http://schemas.openxmlformats.org/officeDocument/2006/relationships/hyperlink" Target="https://www.toppr.com/guides/english/writing/formal-letter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toppr.com/guides/business-management-and-entrepreneurship/human-resource-management/selection-proces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s://www.successcds.net/learn-english/writing-skills/application-letter-bank-manager.html" TargetMode="External"/><Relationship Id="rId13" Type="http://schemas.openxmlformats.org/officeDocument/2006/relationships/hyperlink" Target="https://www.successcds.net/learn-english/writing-skills/maternity-leave-application.html" TargetMode="External"/><Relationship Id="rId3" Type="http://schemas.openxmlformats.org/officeDocument/2006/relationships/hyperlink" Target="https://www.successcds.net/learn-english/writing-skills/application-for-school-leaving-certificate.html" TargetMode="External"/><Relationship Id="rId7" Type="http://schemas.openxmlformats.org/officeDocument/2006/relationships/hyperlink" Target="https://www.successcds.net/learn-english/writing-skills/job-application-bio-data.html" TargetMode="External"/><Relationship Id="rId12" Type="http://schemas.openxmlformats.org/officeDocument/2006/relationships/hyperlink" Target="https://www.successcds.net/learn-english/writing-skills/leave-application-for-marriage.html" TargetMode="External"/><Relationship Id="rId2" Type="http://schemas.openxmlformats.org/officeDocument/2006/relationships/hyperlink" Target="https://www.successcds.net/learn-english/writing-skills/letter-to-the-editor-format-cbse-class-9-10-12.html" TargetMode="External"/><Relationship Id="rId1" Type="http://schemas.openxmlformats.org/officeDocument/2006/relationships/slideLayout" Target="../slideLayouts/slideLayout2.xml"/><Relationship Id="rId6" Type="http://schemas.openxmlformats.org/officeDocument/2006/relationships/hyperlink" Target="https://www.successcds.net/learn-english/writing-skills/enquiry-letter-format-english-letter-writing-skills-class-x-xii.html" TargetMode="External"/><Relationship Id="rId11" Type="http://schemas.openxmlformats.org/officeDocument/2006/relationships/hyperlink" Target="https://www.successcds.net/learn-english/writing-skills/leave-application.html" TargetMode="External"/><Relationship Id="rId5" Type="http://schemas.openxmlformats.org/officeDocument/2006/relationships/hyperlink" Target="https://www.successcds.net/learn-english/writing-skills/complaint-letter.html" TargetMode="External"/><Relationship Id="rId10" Type="http://schemas.openxmlformats.org/officeDocument/2006/relationships/hyperlink" Target="https://www.successcds.net/learn-english/writing-skills/resignation-letter.html" TargetMode="External"/><Relationship Id="rId4" Type="http://schemas.openxmlformats.org/officeDocument/2006/relationships/hyperlink" Target="https://www.successcds.net/learn-english/writing-skills/order-letter-format-english-letter-writing-skills-class-x-xii.html" TargetMode="External"/><Relationship Id="rId9" Type="http://schemas.openxmlformats.org/officeDocument/2006/relationships/hyperlink" Target="https://www.successcds.net/learn-english/writing-skills/invitation-letter-format-examples.html"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2057399"/>
          </a:xfrm>
        </p:spPr>
        <p:txBody>
          <a:bodyPr/>
          <a:lstStyle/>
          <a:p>
            <a:r>
              <a:rPr lang="en-US" b="1" dirty="0">
                <a:solidFill>
                  <a:srgbClr val="00B0F0"/>
                </a:solidFill>
                <a:latin typeface="Times New Roman" pitchFamily="18" charset="0"/>
                <a:cs typeface="Times New Roman" pitchFamily="18" charset="0"/>
              </a:rPr>
              <a:t>Letter Writing</a:t>
            </a: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en-US" b="1" dirty="0" smtClean="0">
                <a:solidFill>
                  <a:srgbClr val="FF0000"/>
                </a:solidFill>
                <a:latin typeface="Times New Roman" pitchFamily="18" charset="0"/>
                <a:cs typeface="Times New Roman" pitchFamily="18" charset="0"/>
              </a:rPr>
              <a:t>Department of English</a:t>
            </a:r>
          </a:p>
          <a:p>
            <a:r>
              <a:rPr lang="en-US" b="1" dirty="0" err="1" smtClean="0">
                <a:solidFill>
                  <a:srgbClr val="FF0000"/>
                </a:solidFill>
                <a:latin typeface="Times New Roman" pitchFamily="18" charset="0"/>
                <a:cs typeface="Times New Roman" pitchFamily="18" charset="0"/>
              </a:rPr>
              <a:t>Kanya</a:t>
            </a:r>
            <a:r>
              <a:rPr lang="en-US" b="1" dirty="0" smtClean="0">
                <a:solidFill>
                  <a:srgbClr val="FF0000"/>
                </a:solidFill>
                <a:latin typeface="Times New Roman" pitchFamily="18" charset="0"/>
                <a:cs typeface="Times New Roman" pitchFamily="18" charset="0"/>
              </a:rPr>
              <a:t> </a:t>
            </a:r>
            <a:r>
              <a:rPr lang="en-US" b="1" dirty="0" err="1" smtClean="0">
                <a:solidFill>
                  <a:srgbClr val="FF0000"/>
                </a:solidFill>
                <a:latin typeface="Times New Roman" pitchFamily="18" charset="0"/>
                <a:cs typeface="Times New Roman" pitchFamily="18" charset="0"/>
              </a:rPr>
              <a:t>Mahavidyalaya</a:t>
            </a:r>
            <a:r>
              <a:rPr lang="en-US" b="1" dirty="0" smtClean="0">
                <a:solidFill>
                  <a:srgbClr val="FF0000"/>
                </a:solidFill>
                <a:latin typeface="Times New Roman" pitchFamily="18" charset="0"/>
                <a:cs typeface="Times New Roman" pitchFamily="18" charset="0"/>
              </a:rPr>
              <a:t> </a:t>
            </a:r>
            <a:r>
              <a:rPr lang="en-US" b="1" dirty="0" err="1" smtClean="0">
                <a:solidFill>
                  <a:srgbClr val="FF0000"/>
                </a:solidFill>
                <a:latin typeface="Times New Roman" pitchFamily="18" charset="0"/>
                <a:cs typeface="Times New Roman" pitchFamily="18" charset="0"/>
              </a:rPr>
              <a:t>Kharkhoda</a:t>
            </a:r>
            <a:endParaRPr lang="en-US" b="1" dirty="0" smtClean="0">
              <a:solidFill>
                <a:srgbClr val="FF0000"/>
              </a:solidFill>
              <a:latin typeface="Times New Roman" pitchFamily="18" charset="0"/>
              <a:cs typeface="Times New Roman" pitchFamily="18" charset="0"/>
            </a:endParaRPr>
          </a:p>
          <a:p>
            <a:r>
              <a:rPr lang="en-US" b="1" dirty="0" err="1" smtClean="0">
                <a:solidFill>
                  <a:srgbClr val="FF0000"/>
                </a:solidFill>
                <a:latin typeface="Times New Roman" pitchFamily="18" charset="0"/>
                <a:cs typeface="Times New Roman" pitchFamily="18" charset="0"/>
              </a:rPr>
              <a:t>Sonepat</a:t>
            </a:r>
            <a:r>
              <a:rPr lang="en-US" b="1" dirty="0" smtClean="0">
                <a:solidFill>
                  <a:srgbClr val="FF0000"/>
                </a:solidFill>
                <a:latin typeface="Times New Roman" pitchFamily="18" charset="0"/>
                <a:cs typeface="Times New Roman" pitchFamily="18" charset="0"/>
              </a:rPr>
              <a:t> Haryana</a:t>
            </a:r>
          </a:p>
          <a:p>
            <a:endParaRPr lang="en-US" dirty="0"/>
          </a:p>
        </p:txBody>
      </p:sp>
      <p:pic>
        <p:nvPicPr>
          <p:cNvPr id="4" name="Picture 3" descr="kanya-mahavidyalaya-girls-college-913.jpg"/>
          <p:cNvPicPr>
            <a:picLocks noChangeAspect="1"/>
          </p:cNvPicPr>
          <p:nvPr/>
        </p:nvPicPr>
        <p:blipFill>
          <a:blip r:embed="rId2"/>
          <a:stretch>
            <a:fillRect/>
          </a:stretch>
        </p:blipFill>
        <p:spPr>
          <a:xfrm>
            <a:off x="3429000" y="1752600"/>
            <a:ext cx="2057400" cy="1981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What Is Letter Writing?</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r>
              <a:rPr lang="en-US" dirty="0">
                <a:latin typeface="Times New Roman" pitchFamily="18" charset="0"/>
                <a:cs typeface="Times New Roman" pitchFamily="18" charset="0"/>
              </a:rPr>
              <a:t>A letter is a written message that can be handwritten or printed on paper. It is usually sent to the recipient via mail or post in an envelope, although this is not a requirement as such. Any such message that is transferred via post is a letter, a written conversation between two parties.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Types of Letters</a:t>
            </a:r>
            <a:r>
              <a:rPr lang="en-US" b="1" dirty="0"/>
              <a:t/>
            </a:r>
            <a:br>
              <a:rPr lang="en-US" b="1" dirty="0"/>
            </a:br>
            <a:endParaRPr lang="en-US" dirty="0"/>
          </a:p>
        </p:txBody>
      </p:sp>
      <p:sp>
        <p:nvSpPr>
          <p:cNvPr id="3" name="Content Placeholder 2"/>
          <p:cNvSpPr>
            <a:spLocks noGrp="1"/>
          </p:cNvSpPr>
          <p:nvPr>
            <p:ph idx="1"/>
          </p:nvPr>
        </p:nvSpPr>
        <p:spPr/>
        <p:txBody>
          <a:bodyPr>
            <a:normAutofit fontScale="77500" lnSpcReduction="20000"/>
          </a:bodyPr>
          <a:lstStyle/>
          <a:p>
            <a:pPr algn="just"/>
            <a:r>
              <a:rPr lang="en-US" b="1" i="1" dirty="0">
                <a:latin typeface="Times New Roman" pitchFamily="18" charset="0"/>
                <a:cs typeface="Times New Roman" pitchFamily="18" charset="0"/>
                <a:hlinkClick r:id="rId2"/>
              </a:rPr>
              <a:t>Formal Letter</a:t>
            </a:r>
            <a:r>
              <a:rPr lang="en-US" dirty="0">
                <a:latin typeface="Times New Roman" pitchFamily="18" charset="0"/>
                <a:cs typeface="Times New Roman" pitchFamily="18" charset="0"/>
              </a:rPr>
              <a:t>: These letters follow a certain pattern and formality. They are strictly kept professional in nature, and directly address the issues concerned. Any type of business letter or letter to authorities falls within this given category.</a:t>
            </a:r>
          </a:p>
          <a:p>
            <a:pPr algn="just"/>
            <a:r>
              <a:rPr lang="en-US" b="1" i="1" dirty="0">
                <a:latin typeface="Times New Roman" pitchFamily="18" charset="0"/>
                <a:cs typeface="Times New Roman" pitchFamily="18" charset="0"/>
                <a:hlinkClick r:id="rId3"/>
              </a:rPr>
              <a:t>Informal Letter</a:t>
            </a:r>
            <a:r>
              <a:rPr lang="en-US" dirty="0">
                <a:latin typeface="Times New Roman" pitchFamily="18" charset="0"/>
                <a:cs typeface="Times New Roman" pitchFamily="18" charset="0"/>
              </a:rPr>
              <a:t>: These are personal letters. They need not follow any set pattern or adhere to any formalities. They contain personal information or are a written conversation. Informal letters are generally written to friends, acquaintances, relatives etc.</a:t>
            </a:r>
          </a:p>
          <a:p>
            <a:pPr algn="just"/>
            <a:r>
              <a:rPr lang="en-US" b="1" i="1" dirty="0">
                <a:latin typeface="Times New Roman" pitchFamily="18" charset="0"/>
                <a:cs typeface="Times New Roman" pitchFamily="18" charset="0"/>
              </a:rPr>
              <a:t>Business Letter</a:t>
            </a:r>
            <a:r>
              <a:rPr lang="en-US" dirty="0">
                <a:latin typeface="Times New Roman" pitchFamily="18" charset="0"/>
                <a:cs typeface="Times New Roman" pitchFamily="18" charset="0"/>
              </a:rPr>
              <a:t>: This letter is written among business correspondents, generally contains commercial information such as quotations, orders, complaints, claims, letters for collections etc. Such letters are always strictly formal and follow a structure and pattern of formalities.</a:t>
            </a:r>
          </a:p>
          <a:p>
            <a:pPr algn="just"/>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lgn="just"/>
            <a:r>
              <a:rPr lang="en-US" b="1" i="1" dirty="0" smtClean="0">
                <a:latin typeface="Times New Roman" pitchFamily="18" charset="0"/>
                <a:cs typeface="Times New Roman" pitchFamily="18" charset="0"/>
              </a:rPr>
              <a:t>Official Letter</a:t>
            </a:r>
            <a:r>
              <a:rPr lang="en-US" dirty="0" smtClean="0">
                <a:latin typeface="Times New Roman" pitchFamily="18" charset="0"/>
                <a:cs typeface="Times New Roman" pitchFamily="18" charset="0"/>
              </a:rPr>
              <a:t>: This type of letter is written to inform offices, branches, subordinates of official information. It usually relays official information like rules, regulations, procedures, events, or any other such information. Official letters are also formal in nature and follow certain structure and decorum.</a:t>
            </a:r>
          </a:p>
          <a:p>
            <a:pPr algn="just"/>
            <a:r>
              <a:rPr lang="en-US" b="1" i="1" dirty="0" smtClean="0">
                <a:latin typeface="Times New Roman" pitchFamily="18" charset="0"/>
                <a:cs typeface="Times New Roman" pitchFamily="18" charset="0"/>
              </a:rPr>
              <a:t>Social Letter</a:t>
            </a:r>
            <a:r>
              <a:rPr lang="en-US" dirty="0" smtClean="0">
                <a:latin typeface="Times New Roman" pitchFamily="18" charset="0"/>
                <a:cs typeface="Times New Roman" pitchFamily="18" charset="0"/>
              </a:rPr>
              <a:t>: A personal letter written on the occasion of a special event is known as a social letter. Congratulatory letter, condolence letter, invitation letter etc are all social letters.</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en-US" b="1" i="1" dirty="0"/>
              <a:t>Circular Letter</a:t>
            </a:r>
            <a:r>
              <a:rPr lang="en-US" dirty="0"/>
              <a:t>: A letter that announces information to a large number of people is a circular letter. The same letter is circulated to a large group of people to correspond some important information like a change of address, change in management, the retirement of a partner etc.</a:t>
            </a:r>
          </a:p>
          <a:p>
            <a:pPr algn="just"/>
            <a:r>
              <a:rPr lang="en-US" b="1" i="1" dirty="0"/>
              <a:t>Employment Letters</a:t>
            </a:r>
            <a:r>
              <a:rPr lang="en-US" dirty="0"/>
              <a:t>: Any letters with respect to the </a:t>
            </a:r>
            <a:r>
              <a:rPr lang="en-US" dirty="0">
                <a:hlinkClick r:id="rId2"/>
              </a:rPr>
              <a:t>employment process</a:t>
            </a:r>
            <a:r>
              <a:rPr lang="en-US" dirty="0"/>
              <a:t>, like joining letter, promotion letter, application letter etc.</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Types of Formal letter</a:t>
            </a:r>
            <a:br>
              <a:rPr lang="en-US" b="1" dirty="0" smtClean="0">
                <a:latin typeface="Times New Roman" pitchFamily="18" charset="0"/>
                <a:cs typeface="Times New Roman" pitchFamily="18" charset="0"/>
              </a:rPr>
            </a:b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0000" lnSpcReduction="20000"/>
          </a:bodyPr>
          <a:lstStyle/>
          <a:p>
            <a:r>
              <a:rPr lang="en-US" b="1" dirty="0" smtClean="0">
                <a:solidFill>
                  <a:srgbClr val="7030A0"/>
                </a:solidFill>
              </a:rPr>
              <a:t>1</a:t>
            </a:r>
            <a:r>
              <a:rPr lang="en-US" b="1" dirty="0">
                <a:solidFill>
                  <a:srgbClr val="7030A0"/>
                </a:solidFill>
              </a:rPr>
              <a:t>. </a:t>
            </a:r>
            <a:r>
              <a:rPr lang="en-US" b="1" dirty="0">
                <a:solidFill>
                  <a:srgbClr val="7030A0"/>
                </a:solidFill>
                <a:hlinkClick r:id="rId2"/>
              </a:rPr>
              <a:t>Letter to the editor</a:t>
            </a:r>
            <a:r>
              <a:rPr lang="en-US" b="1" dirty="0">
                <a:solidFill>
                  <a:srgbClr val="7030A0"/>
                </a:solidFill>
              </a:rPr>
              <a:t/>
            </a:r>
            <a:br>
              <a:rPr lang="en-US" b="1" dirty="0">
                <a:solidFill>
                  <a:srgbClr val="7030A0"/>
                </a:solidFill>
              </a:rPr>
            </a:br>
            <a:r>
              <a:rPr lang="en-US" b="1" dirty="0">
                <a:solidFill>
                  <a:srgbClr val="7030A0"/>
                </a:solidFill>
              </a:rPr>
              <a:t>2. Letter to the Government</a:t>
            </a:r>
            <a:br>
              <a:rPr lang="en-US" b="1" dirty="0">
                <a:solidFill>
                  <a:srgbClr val="7030A0"/>
                </a:solidFill>
              </a:rPr>
            </a:br>
            <a:r>
              <a:rPr lang="en-US" b="1" dirty="0">
                <a:solidFill>
                  <a:srgbClr val="7030A0"/>
                </a:solidFill>
              </a:rPr>
              <a:t>3. Letter to the police</a:t>
            </a:r>
            <a:br>
              <a:rPr lang="en-US" b="1" dirty="0">
                <a:solidFill>
                  <a:srgbClr val="7030A0"/>
                </a:solidFill>
              </a:rPr>
            </a:br>
            <a:r>
              <a:rPr lang="en-US" b="1" dirty="0">
                <a:solidFill>
                  <a:srgbClr val="7030A0"/>
                </a:solidFill>
              </a:rPr>
              <a:t>4. </a:t>
            </a:r>
            <a:r>
              <a:rPr lang="en-US" b="1" dirty="0">
                <a:solidFill>
                  <a:srgbClr val="7030A0"/>
                </a:solidFill>
                <a:hlinkClick r:id="rId3"/>
              </a:rPr>
              <a:t>Formal Letter Format to the principal</a:t>
            </a:r>
            <a:r>
              <a:rPr lang="en-US" b="1" dirty="0">
                <a:solidFill>
                  <a:srgbClr val="7030A0"/>
                </a:solidFill>
              </a:rPr>
              <a:t/>
            </a:r>
            <a:br>
              <a:rPr lang="en-US" b="1" dirty="0">
                <a:solidFill>
                  <a:srgbClr val="7030A0"/>
                </a:solidFill>
              </a:rPr>
            </a:br>
            <a:r>
              <a:rPr lang="en-US" b="1" dirty="0">
                <a:solidFill>
                  <a:srgbClr val="7030A0"/>
                </a:solidFill>
              </a:rPr>
              <a:t>5.</a:t>
            </a:r>
            <a:r>
              <a:rPr lang="en-US" b="1" dirty="0">
                <a:solidFill>
                  <a:srgbClr val="7030A0"/>
                </a:solidFill>
                <a:hlinkClick r:id="rId4"/>
              </a:rPr>
              <a:t> Order letter</a:t>
            </a:r>
            <a:r>
              <a:rPr lang="en-US" b="1" dirty="0">
                <a:solidFill>
                  <a:srgbClr val="7030A0"/>
                </a:solidFill>
              </a:rPr>
              <a:t/>
            </a:r>
            <a:br>
              <a:rPr lang="en-US" b="1" dirty="0">
                <a:solidFill>
                  <a:srgbClr val="7030A0"/>
                </a:solidFill>
              </a:rPr>
            </a:br>
            <a:r>
              <a:rPr lang="en-US" b="1" dirty="0">
                <a:solidFill>
                  <a:srgbClr val="7030A0"/>
                </a:solidFill>
              </a:rPr>
              <a:t>6. </a:t>
            </a:r>
            <a:r>
              <a:rPr lang="en-US" b="1" dirty="0">
                <a:solidFill>
                  <a:srgbClr val="7030A0"/>
                </a:solidFill>
                <a:hlinkClick r:id="rId5"/>
              </a:rPr>
              <a:t>Complaint letter</a:t>
            </a:r>
            <a:r>
              <a:rPr lang="en-US" b="1" dirty="0">
                <a:solidFill>
                  <a:srgbClr val="7030A0"/>
                </a:solidFill>
              </a:rPr>
              <a:t/>
            </a:r>
            <a:br>
              <a:rPr lang="en-US" b="1" dirty="0">
                <a:solidFill>
                  <a:srgbClr val="7030A0"/>
                </a:solidFill>
              </a:rPr>
            </a:br>
            <a:r>
              <a:rPr lang="en-US" b="1" dirty="0">
                <a:solidFill>
                  <a:srgbClr val="7030A0"/>
                </a:solidFill>
              </a:rPr>
              <a:t>7. </a:t>
            </a:r>
            <a:r>
              <a:rPr lang="en-US" b="1" dirty="0">
                <a:solidFill>
                  <a:srgbClr val="7030A0"/>
                </a:solidFill>
                <a:hlinkClick r:id="rId6"/>
              </a:rPr>
              <a:t>Inquiry letter</a:t>
            </a:r>
            <a:r>
              <a:rPr lang="en-US" b="1" dirty="0">
                <a:solidFill>
                  <a:srgbClr val="7030A0"/>
                </a:solidFill>
              </a:rPr>
              <a:t/>
            </a:r>
            <a:br>
              <a:rPr lang="en-US" b="1" dirty="0">
                <a:solidFill>
                  <a:srgbClr val="7030A0"/>
                </a:solidFill>
              </a:rPr>
            </a:br>
            <a:r>
              <a:rPr lang="en-US" b="1" dirty="0">
                <a:solidFill>
                  <a:srgbClr val="7030A0"/>
                </a:solidFill>
              </a:rPr>
              <a:t>8. Business letter</a:t>
            </a:r>
            <a:br>
              <a:rPr lang="en-US" b="1" dirty="0">
                <a:solidFill>
                  <a:srgbClr val="7030A0"/>
                </a:solidFill>
              </a:rPr>
            </a:br>
            <a:r>
              <a:rPr lang="en-US" b="1" dirty="0">
                <a:solidFill>
                  <a:srgbClr val="7030A0"/>
                </a:solidFill>
              </a:rPr>
              <a:t>9. </a:t>
            </a:r>
            <a:r>
              <a:rPr lang="en-US" b="1" dirty="0">
                <a:solidFill>
                  <a:srgbClr val="7030A0"/>
                </a:solidFill>
                <a:hlinkClick r:id="rId7"/>
              </a:rPr>
              <a:t>Application letter for job</a:t>
            </a:r>
            <a:r>
              <a:rPr lang="en-US" b="1" dirty="0">
                <a:solidFill>
                  <a:srgbClr val="7030A0"/>
                </a:solidFill>
              </a:rPr>
              <a:t/>
            </a:r>
            <a:br>
              <a:rPr lang="en-US" b="1" dirty="0">
                <a:solidFill>
                  <a:srgbClr val="7030A0"/>
                </a:solidFill>
              </a:rPr>
            </a:br>
            <a:r>
              <a:rPr lang="en-US" b="1" dirty="0">
                <a:solidFill>
                  <a:srgbClr val="7030A0"/>
                </a:solidFill>
              </a:rPr>
              <a:t>10. </a:t>
            </a:r>
            <a:r>
              <a:rPr lang="en-US" b="1" dirty="0">
                <a:solidFill>
                  <a:srgbClr val="7030A0"/>
                </a:solidFill>
                <a:hlinkClick r:id="rId8"/>
              </a:rPr>
              <a:t>Letter to the Bank manager</a:t>
            </a:r>
            <a:r>
              <a:rPr lang="en-US" b="1" dirty="0">
                <a:solidFill>
                  <a:srgbClr val="7030A0"/>
                </a:solidFill>
              </a:rPr>
              <a:t/>
            </a:r>
            <a:br>
              <a:rPr lang="en-US" b="1" dirty="0">
                <a:solidFill>
                  <a:srgbClr val="7030A0"/>
                </a:solidFill>
              </a:rPr>
            </a:br>
            <a:r>
              <a:rPr lang="en-US" b="1" dirty="0">
                <a:solidFill>
                  <a:srgbClr val="7030A0"/>
                </a:solidFill>
              </a:rPr>
              <a:t>11.</a:t>
            </a:r>
            <a:r>
              <a:rPr lang="en-US" b="1" dirty="0">
                <a:solidFill>
                  <a:srgbClr val="7030A0"/>
                </a:solidFill>
                <a:hlinkClick r:id="rId9"/>
              </a:rPr>
              <a:t> Invitation letter</a:t>
            </a:r>
            <a:r>
              <a:rPr lang="en-US" b="1" dirty="0">
                <a:solidFill>
                  <a:srgbClr val="7030A0"/>
                </a:solidFill>
              </a:rPr>
              <a:t/>
            </a:r>
            <a:br>
              <a:rPr lang="en-US" b="1" dirty="0">
                <a:solidFill>
                  <a:srgbClr val="7030A0"/>
                </a:solidFill>
              </a:rPr>
            </a:br>
            <a:r>
              <a:rPr lang="en-US" b="1" dirty="0">
                <a:solidFill>
                  <a:srgbClr val="7030A0"/>
                </a:solidFill>
              </a:rPr>
              <a:t>12. </a:t>
            </a:r>
            <a:r>
              <a:rPr lang="en-US" b="1" dirty="0">
                <a:solidFill>
                  <a:srgbClr val="7030A0"/>
                </a:solidFill>
                <a:hlinkClick r:id="rId10"/>
              </a:rPr>
              <a:t>Resignation letter</a:t>
            </a:r>
            <a:r>
              <a:rPr lang="en-US" b="1" dirty="0">
                <a:solidFill>
                  <a:srgbClr val="7030A0"/>
                </a:solidFill>
              </a:rPr>
              <a:t/>
            </a:r>
            <a:br>
              <a:rPr lang="en-US" b="1" dirty="0">
                <a:solidFill>
                  <a:srgbClr val="7030A0"/>
                </a:solidFill>
              </a:rPr>
            </a:br>
            <a:r>
              <a:rPr lang="en-US" b="1" dirty="0">
                <a:solidFill>
                  <a:srgbClr val="7030A0"/>
                </a:solidFill>
              </a:rPr>
              <a:t>13. </a:t>
            </a:r>
            <a:r>
              <a:rPr lang="en-US" b="1" dirty="0">
                <a:solidFill>
                  <a:srgbClr val="7030A0"/>
                </a:solidFill>
                <a:hlinkClick r:id="rId11"/>
              </a:rPr>
              <a:t>Leave Application</a:t>
            </a:r>
            <a:r>
              <a:rPr lang="en-US" b="1" dirty="0">
                <a:solidFill>
                  <a:srgbClr val="7030A0"/>
                </a:solidFill>
              </a:rPr>
              <a:t/>
            </a:r>
            <a:br>
              <a:rPr lang="en-US" b="1" dirty="0">
                <a:solidFill>
                  <a:srgbClr val="7030A0"/>
                </a:solidFill>
              </a:rPr>
            </a:br>
            <a:r>
              <a:rPr lang="en-US" b="1" dirty="0">
                <a:solidFill>
                  <a:srgbClr val="7030A0"/>
                </a:solidFill>
              </a:rPr>
              <a:t>14. </a:t>
            </a:r>
            <a:r>
              <a:rPr lang="en-US" b="1" dirty="0">
                <a:solidFill>
                  <a:srgbClr val="7030A0"/>
                </a:solidFill>
                <a:hlinkClick r:id="rId12"/>
              </a:rPr>
              <a:t>Leave Application for marriage</a:t>
            </a:r>
            <a:r>
              <a:rPr lang="en-US" b="1" dirty="0">
                <a:solidFill>
                  <a:srgbClr val="7030A0"/>
                </a:solidFill>
              </a:rPr>
              <a:t/>
            </a:r>
            <a:br>
              <a:rPr lang="en-US" b="1" dirty="0">
                <a:solidFill>
                  <a:srgbClr val="7030A0"/>
                </a:solidFill>
              </a:rPr>
            </a:br>
            <a:r>
              <a:rPr lang="en-US" b="1" dirty="0">
                <a:solidFill>
                  <a:srgbClr val="7030A0"/>
                </a:solidFill>
              </a:rPr>
              <a:t>15.</a:t>
            </a:r>
            <a:r>
              <a:rPr lang="en-US" b="1" dirty="0">
                <a:solidFill>
                  <a:srgbClr val="7030A0"/>
                </a:solidFill>
                <a:hlinkClick r:id="rId13"/>
              </a:rPr>
              <a:t> Leave Application for maternity</a:t>
            </a:r>
            <a:endParaRPr lang="en-US" b="1" dirty="0">
              <a:solidFill>
                <a:srgbClr val="7030A0"/>
              </a:solidFill>
            </a:endParaRP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FORMAL LETTER FORMAT</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r>
              <a:rPr lang="en-US" sz="3400" dirty="0" smtClean="0"/>
              <a:t>a</a:t>
            </a:r>
            <a:r>
              <a:rPr lang="en-US" sz="3400" dirty="0"/>
              <a:t>. A </a:t>
            </a:r>
            <a:r>
              <a:rPr lang="en-US" sz="3400" b="1" dirty="0"/>
              <a:t>Formal Letter </a:t>
            </a:r>
            <a:r>
              <a:rPr lang="en-US" sz="3400" dirty="0"/>
              <a:t>strictly follows the </a:t>
            </a:r>
            <a:r>
              <a:rPr lang="en-US" sz="3400" b="1" dirty="0"/>
              <a:t>prescribed Format </a:t>
            </a:r>
            <a:r>
              <a:rPr lang="en-US" sz="3400" dirty="0"/>
              <a:t>for writing a </a:t>
            </a:r>
            <a:r>
              <a:rPr lang="en-US" sz="3400" b="1" dirty="0"/>
              <a:t>Formal Letter.</a:t>
            </a:r>
            <a:r>
              <a:rPr lang="en-US" sz="3400" dirty="0"/>
              <a:t/>
            </a:r>
            <a:br>
              <a:rPr lang="en-US" sz="3400" dirty="0"/>
            </a:br>
            <a:r>
              <a:rPr lang="en-US" sz="3400" dirty="0"/>
              <a:t>b. Use of colloquial words, abbreviations and slang language should be restricted while writing a</a:t>
            </a:r>
            <a:r>
              <a:rPr lang="en-US" sz="3400" b="1" dirty="0"/>
              <a:t> formal letter.</a:t>
            </a:r>
            <a:r>
              <a:rPr lang="en-US" sz="3400" dirty="0"/>
              <a:t/>
            </a:r>
            <a:br>
              <a:rPr lang="en-US" sz="3400" dirty="0"/>
            </a:br>
            <a:r>
              <a:rPr lang="en-US" sz="3400" dirty="0"/>
              <a:t>c. A </a:t>
            </a:r>
            <a:r>
              <a:rPr lang="en-US" sz="3400" b="1" dirty="0"/>
              <a:t>Formal Letter</a:t>
            </a:r>
            <a:r>
              <a:rPr lang="en-US" sz="3400" dirty="0"/>
              <a:t> must be precise and to the point.</a:t>
            </a:r>
            <a:br>
              <a:rPr lang="en-US" sz="3400" dirty="0"/>
            </a:br>
            <a:r>
              <a:rPr lang="en-US" sz="3400" dirty="0"/>
              <a:t>d. The Subject line is very important in a </a:t>
            </a:r>
            <a:r>
              <a:rPr lang="en-US" sz="3400" b="1" dirty="0"/>
              <a:t>Formal Letter.</a:t>
            </a:r>
            <a:r>
              <a:rPr lang="en-US" sz="3400" dirty="0"/>
              <a:t/>
            </a:r>
            <a:br>
              <a:rPr lang="en-US" sz="3400" dirty="0"/>
            </a:br>
            <a:r>
              <a:rPr lang="en-US" sz="3400" dirty="0"/>
              <a:t>The </a:t>
            </a:r>
            <a:r>
              <a:rPr lang="en-US" sz="3400" b="1" dirty="0"/>
              <a:t>Format of a Formal Letter</a:t>
            </a:r>
            <a:r>
              <a:rPr lang="en-US" sz="3400" dirty="0"/>
              <a:t> is as follows –</a:t>
            </a:r>
            <a:br>
              <a:rPr lang="en-US" sz="3400" dirty="0"/>
            </a:br>
            <a:r>
              <a:rPr lang="en-US" sz="3400" dirty="0"/>
              <a:t>1. </a:t>
            </a:r>
            <a:r>
              <a:rPr lang="en-US" sz="3400" b="1" dirty="0"/>
              <a:t>Sender’s address</a:t>
            </a:r>
            <a:r>
              <a:rPr lang="en-US" sz="3400" dirty="0"/>
              <a:t>: The address and contact details of the sender are written here. Include an email and phone number, if required or if mentioned in the question.</a:t>
            </a:r>
            <a:br>
              <a:rPr lang="en-US" sz="3400" dirty="0"/>
            </a:br>
            <a:r>
              <a:rPr lang="en-US" sz="3400" dirty="0"/>
              <a:t>2. </a:t>
            </a:r>
            <a:r>
              <a:rPr lang="en-US" sz="3400" b="1" dirty="0"/>
              <a:t>Date</a:t>
            </a:r>
            <a:r>
              <a:rPr lang="en-US" sz="3400" dirty="0"/>
              <a:t>: The date is written below the sender’s address after Leaving one space or line.</a:t>
            </a:r>
            <a:br>
              <a:rPr lang="en-US" sz="3400" dirty="0"/>
            </a:br>
            <a:r>
              <a:rPr lang="en-US" sz="3400" dirty="0"/>
              <a:t>3. </a:t>
            </a:r>
            <a:r>
              <a:rPr lang="en-US" sz="3400" b="1" dirty="0"/>
              <a:t>Receiver’s address</a:t>
            </a:r>
            <a:r>
              <a:rPr lang="en-US" sz="3400" dirty="0"/>
              <a:t>: The address of the recipient of the mail (the officer/principal / Editor) is written here.</a:t>
            </a:r>
            <a:br>
              <a:rPr lang="en-US" sz="3400" dirty="0"/>
            </a:br>
            <a:endParaRPr lang="en-US" sz="3400" dirty="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solidFill>
                  <a:srgbClr val="FF0000"/>
                </a:solidFill>
                <a:latin typeface="Times New Roman" pitchFamily="18" charset="0"/>
                <a:cs typeface="Times New Roman" pitchFamily="18" charset="0"/>
              </a:rPr>
              <a:t>4. </a:t>
            </a:r>
            <a:r>
              <a:rPr lang="en-US" b="1" dirty="0" smtClean="0">
                <a:solidFill>
                  <a:srgbClr val="FF0000"/>
                </a:solidFill>
                <a:latin typeface="Times New Roman" pitchFamily="18" charset="0"/>
                <a:cs typeface="Times New Roman" pitchFamily="18" charset="0"/>
              </a:rPr>
              <a:t>The subject of the letter</a:t>
            </a:r>
            <a:r>
              <a:rPr lang="en-US" dirty="0" smtClean="0">
                <a:solidFill>
                  <a:srgbClr val="FF0000"/>
                </a:solidFill>
                <a:latin typeface="Times New Roman" pitchFamily="18" charset="0"/>
                <a:cs typeface="Times New Roman" pitchFamily="18" charset="0"/>
              </a:rPr>
              <a:t>: </a:t>
            </a:r>
            <a:r>
              <a:rPr lang="en-US" dirty="0" smtClean="0">
                <a:latin typeface="Times New Roman" pitchFamily="18" charset="0"/>
                <a:cs typeface="Times New Roman" pitchFamily="18" charset="0"/>
              </a:rPr>
              <a:t>The main purpose of the letterforms the subject. It must be written in one line. It must convey the matter for which the letter is written.</a:t>
            </a:r>
            <a:br>
              <a:rPr lang="en-US" dirty="0" smtClean="0">
                <a:latin typeface="Times New Roman" pitchFamily="18" charset="0"/>
                <a:cs typeface="Times New Roman" pitchFamily="18" charset="0"/>
              </a:rPr>
            </a:br>
            <a:r>
              <a:rPr lang="en-US" dirty="0" smtClean="0">
                <a:solidFill>
                  <a:srgbClr val="FF0000"/>
                </a:solidFill>
                <a:latin typeface="Times New Roman" pitchFamily="18" charset="0"/>
                <a:cs typeface="Times New Roman" pitchFamily="18" charset="0"/>
              </a:rPr>
              <a:t>5. Salutation </a:t>
            </a:r>
            <a:r>
              <a:rPr lang="en-US" dirty="0" smtClean="0">
                <a:latin typeface="Times New Roman" pitchFamily="18" charset="0"/>
                <a:cs typeface="Times New Roman" pitchFamily="18" charset="0"/>
              </a:rPr>
              <a:t>(Sir / Respected Sir / Madam)</a:t>
            </a:r>
            <a:br>
              <a:rPr lang="en-US" dirty="0" smtClean="0">
                <a:latin typeface="Times New Roman" pitchFamily="18" charset="0"/>
                <a:cs typeface="Times New Roman" pitchFamily="18" charset="0"/>
              </a:rPr>
            </a:br>
            <a:r>
              <a:rPr lang="en-US" dirty="0" smtClean="0">
                <a:solidFill>
                  <a:srgbClr val="FF0000"/>
                </a:solidFill>
                <a:latin typeface="Times New Roman" pitchFamily="18" charset="0"/>
                <a:cs typeface="Times New Roman" pitchFamily="18" charset="0"/>
              </a:rPr>
              <a:t>6. </a:t>
            </a:r>
            <a:r>
              <a:rPr lang="en-US" b="1" dirty="0" smtClean="0">
                <a:solidFill>
                  <a:srgbClr val="FF0000"/>
                </a:solidFill>
                <a:latin typeface="Times New Roman" pitchFamily="18" charset="0"/>
                <a:cs typeface="Times New Roman" pitchFamily="18" charset="0"/>
              </a:rPr>
              <a:t>Body</a:t>
            </a:r>
            <a:r>
              <a:rPr lang="en-US" dirty="0" smtClean="0">
                <a:latin typeface="Times New Roman" pitchFamily="18" charset="0"/>
                <a:cs typeface="Times New Roman" pitchFamily="18" charset="0"/>
              </a:rPr>
              <a:t>: The matter of the letter is written here. It is divided into 3 paragraphs as follows -</a:t>
            </a:r>
            <a:br>
              <a:rPr lang="en-US"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Paragraph 1</a:t>
            </a:r>
            <a:r>
              <a:rPr lang="en-US" dirty="0" smtClean="0">
                <a:latin typeface="Times New Roman" pitchFamily="18" charset="0"/>
                <a:cs typeface="Times New Roman" pitchFamily="18" charset="0"/>
              </a:rPr>
              <a:t>: Introduce yourself and the purpose of </a:t>
            </a:r>
            <a:r>
              <a:rPr lang="en-US" b="1" dirty="0" smtClean="0">
                <a:latin typeface="Times New Roman" pitchFamily="18" charset="0"/>
                <a:cs typeface="Times New Roman" pitchFamily="18" charset="0"/>
              </a:rPr>
              <a:t>writing the letter</a:t>
            </a:r>
            <a:r>
              <a:rPr lang="en-US" dirty="0" smtClean="0">
                <a:latin typeface="Times New Roman" pitchFamily="18" charset="0"/>
                <a:cs typeface="Times New Roman" pitchFamily="18" charset="0"/>
              </a:rPr>
              <a:t> in brief.</a:t>
            </a:r>
            <a:br>
              <a:rPr lang="en-US"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Paragraph 2</a:t>
            </a:r>
            <a:r>
              <a:rPr lang="en-US" dirty="0" smtClean="0">
                <a:latin typeface="Times New Roman" pitchFamily="18" charset="0"/>
                <a:cs typeface="Times New Roman" pitchFamily="18" charset="0"/>
              </a:rPr>
              <a:t>: Give detail of the matter.</a:t>
            </a:r>
            <a:br>
              <a:rPr lang="en-US"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Paragraph 3</a:t>
            </a:r>
            <a:r>
              <a:rPr lang="en-US" dirty="0" smtClean="0">
                <a:latin typeface="Times New Roman" pitchFamily="18" charset="0"/>
                <a:cs typeface="Times New Roman" pitchFamily="18" charset="0"/>
              </a:rPr>
              <a:t>: Conclude by mentioning what you expect. (For example, a solution to your problem, to highlight an issue in the newspaper, etc).</a:t>
            </a:r>
            <a:br>
              <a:rPr lang="en-US" dirty="0" smtClean="0">
                <a:latin typeface="Times New Roman" pitchFamily="18" charset="0"/>
                <a:cs typeface="Times New Roman" pitchFamily="18" charset="0"/>
              </a:rPr>
            </a:br>
            <a:r>
              <a:rPr lang="en-US" dirty="0" smtClean="0">
                <a:solidFill>
                  <a:srgbClr val="FF0000"/>
                </a:solidFill>
                <a:latin typeface="Times New Roman" pitchFamily="18" charset="0"/>
                <a:cs typeface="Times New Roman" pitchFamily="18" charset="0"/>
              </a:rPr>
              <a:t>7. Complimentary Closing</a:t>
            </a:r>
            <a:br>
              <a:rPr lang="en-US" dirty="0" smtClean="0">
                <a:solidFill>
                  <a:srgbClr val="FF0000"/>
                </a:solidFill>
                <a:latin typeface="Times New Roman" pitchFamily="18" charset="0"/>
                <a:cs typeface="Times New Roman" pitchFamily="18" charset="0"/>
              </a:rPr>
            </a:br>
            <a:r>
              <a:rPr lang="en-US" dirty="0" smtClean="0">
                <a:solidFill>
                  <a:srgbClr val="FF0000"/>
                </a:solidFill>
                <a:latin typeface="Times New Roman" pitchFamily="18" charset="0"/>
                <a:cs typeface="Times New Roman" pitchFamily="18" charset="0"/>
              </a:rPr>
              <a:t>8. Sender’s name, signature and designation (if any)</a:t>
            </a:r>
            <a:endParaRPr lang="en-US" dirty="0">
              <a:solidFill>
                <a:srgbClr val="FF0000"/>
              </a:solidFill>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ormAutofit/>
          </a:bodyPr>
          <a:lstStyle/>
          <a:p>
            <a:pPr algn="l"/>
            <a:r>
              <a:rPr lang="en-US" sz="2800" b="1" dirty="0" smtClean="0">
                <a:solidFill>
                  <a:srgbClr val="00B0F0"/>
                </a:solidFill>
                <a:latin typeface="Times New Roman" pitchFamily="18" charset="0"/>
                <a:cs typeface="Times New Roman" pitchFamily="18" charset="0"/>
              </a:rPr>
              <a:t>Sender’s address</a:t>
            </a:r>
            <a:br>
              <a:rPr lang="en-US" sz="2800" b="1" dirty="0" smtClean="0">
                <a:solidFill>
                  <a:srgbClr val="00B0F0"/>
                </a:solidFill>
                <a:latin typeface="Times New Roman" pitchFamily="18" charset="0"/>
                <a:cs typeface="Times New Roman" pitchFamily="18" charset="0"/>
              </a:rPr>
            </a:br>
            <a:r>
              <a:rPr lang="en-US" sz="2800" b="1" dirty="0" smtClean="0">
                <a:solidFill>
                  <a:srgbClr val="00B0F0"/>
                </a:solidFill>
                <a:latin typeface="Times New Roman" pitchFamily="18" charset="0"/>
                <a:cs typeface="Times New Roman" pitchFamily="18" charset="0"/>
              </a:rPr>
              <a:t>Date</a:t>
            </a:r>
            <a:br>
              <a:rPr lang="en-US" sz="2800" b="1" dirty="0" smtClean="0">
                <a:solidFill>
                  <a:srgbClr val="00B0F0"/>
                </a:solidFill>
                <a:latin typeface="Times New Roman" pitchFamily="18" charset="0"/>
                <a:cs typeface="Times New Roman" pitchFamily="18" charset="0"/>
              </a:rPr>
            </a:br>
            <a:r>
              <a:rPr lang="en-US" sz="2800" b="1" dirty="0" smtClean="0">
                <a:solidFill>
                  <a:srgbClr val="00B0F0"/>
                </a:solidFill>
                <a:latin typeface="Times New Roman" pitchFamily="18" charset="0"/>
                <a:cs typeface="Times New Roman" pitchFamily="18" charset="0"/>
              </a:rPr>
              <a:t>Receiver’s Address</a:t>
            </a:r>
            <a:br>
              <a:rPr lang="en-US" sz="2800" b="1" dirty="0" smtClean="0">
                <a:solidFill>
                  <a:srgbClr val="00B0F0"/>
                </a:solidFill>
                <a:latin typeface="Times New Roman" pitchFamily="18" charset="0"/>
                <a:cs typeface="Times New Roman" pitchFamily="18" charset="0"/>
              </a:rPr>
            </a:br>
            <a:r>
              <a:rPr lang="en-US" sz="2800" b="1" dirty="0" smtClean="0">
                <a:solidFill>
                  <a:srgbClr val="00B0F0"/>
                </a:solidFill>
                <a:latin typeface="Times New Roman" pitchFamily="18" charset="0"/>
                <a:cs typeface="Times New Roman" pitchFamily="18" charset="0"/>
              </a:rPr>
              <a:t>Subject:-</a:t>
            </a:r>
            <a:br>
              <a:rPr lang="en-US" sz="2800" b="1" dirty="0" smtClean="0">
                <a:solidFill>
                  <a:srgbClr val="00B0F0"/>
                </a:solidFill>
                <a:latin typeface="Times New Roman" pitchFamily="18" charset="0"/>
                <a:cs typeface="Times New Roman" pitchFamily="18" charset="0"/>
              </a:rPr>
            </a:br>
            <a:r>
              <a:rPr lang="en-US" sz="2800" b="1" dirty="0" smtClean="0">
                <a:solidFill>
                  <a:srgbClr val="00B0F0"/>
                </a:solidFill>
                <a:latin typeface="Times New Roman" pitchFamily="18" charset="0"/>
                <a:cs typeface="Times New Roman" pitchFamily="18" charset="0"/>
              </a:rPr>
              <a:t/>
            </a:r>
            <a:br>
              <a:rPr lang="en-US" sz="2800" b="1" dirty="0" smtClean="0">
                <a:solidFill>
                  <a:srgbClr val="00B0F0"/>
                </a:solidFill>
                <a:latin typeface="Times New Roman" pitchFamily="18" charset="0"/>
                <a:cs typeface="Times New Roman" pitchFamily="18" charset="0"/>
              </a:rPr>
            </a:br>
            <a:r>
              <a:rPr lang="en-US" sz="2800" b="1" dirty="0" smtClean="0">
                <a:solidFill>
                  <a:srgbClr val="00B0F0"/>
                </a:solidFill>
                <a:latin typeface="Times New Roman" pitchFamily="18" charset="0"/>
                <a:cs typeface="Times New Roman" pitchFamily="18" charset="0"/>
              </a:rPr>
              <a:t>Salutation</a:t>
            </a:r>
            <a:br>
              <a:rPr lang="en-US" sz="2800" b="1" dirty="0" smtClean="0">
                <a:solidFill>
                  <a:srgbClr val="00B0F0"/>
                </a:solidFill>
                <a:latin typeface="Times New Roman" pitchFamily="18" charset="0"/>
                <a:cs typeface="Times New Roman" pitchFamily="18" charset="0"/>
              </a:rPr>
            </a:br>
            <a:r>
              <a:rPr lang="en-US" sz="2800" b="1" dirty="0" smtClean="0">
                <a:solidFill>
                  <a:srgbClr val="00B0F0"/>
                </a:solidFill>
                <a:latin typeface="Times New Roman" pitchFamily="18" charset="0"/>
                <a:cs typeface="Times New Roman" pitchFamily="18" charset="0"/>
              </a:rPr>
              <a:t>Body of the letter</a:t>
            </a:r>
            <a:br>
              <a:rPr lang="en-US" sz="2800" b="1" dirty="0" smtClean="0">
                <a:solidFill>
                  <a:srgbClr val="00B0F0"/>
                </a:solidFill>
                <a:latin typeface="Times New Roman" pitchFamily="18" charset="0"/>
                <a:cs typeface="Times New Roman" pitchFamily="18" charset="0"/>
              </a:rPr>
            </a:br>
            <a:r>
              <a:rPr lang="en-US" sz="2800" b="1" dirty="0" smtClean="0">
                <a:solidFill>
                  <a:srgbClr val="00B0F0"/>
                </a:solidFill>
                <a:latin typeface="Times New Roman" pitchFamily="18" charset="0"/>
                <a:cs typeface="Times New Roman" pitchFamily="18" charset="0"/>
              </a:rPr>
              <a:t> </a:t>
            </a:r>
            <a:br>
              <a:rPr lang="en-US" sz="2800" b="1" dirty="0" smtClean="0">
                <a:solidFill>
                  <a:srgbClr val="00B0F0"/>
                </a:solidFill>
                <a:latin typeface="Times New Roman" pitchFamily="18" charset="0"/>
                <a:cs typeface="Times New Roman" pitchFamily="18" charset="0"/>
              </a:rPr>
            </a:br>
            <a:r>
              <a:rPr lang="en-US" sz="2800" b="1" dirty="0" smtClean="0">
                <a:solidFill>
                  <a:srgbClr val="00B0F0"/>
                </a:solidFill>
                <a:latin typeface="Times New Roman" pitchFamily="18" charset="0"/>
                <a:cs typeface="Times New Roman" pitchFamily="18" charset="0"/>
              </a:rPr>
              <a:t>Complimentary closing</a:t>
            </a:r>
            <a:br>
              <a:rPr lang="en-US" sz="2800" b="1" dirty="0" smtClean="0">
                <a:solidFill>
                  <a:srgbClr val="00B0F0"/>
                </a:solidFill>
                <a:latin typeface="Times New Roman" pitchFamily="18" charset="0"/>
                <a:cs typeface="Times New Roman" pitchFamily="18" charset="0"/>
              </a:rPr>
            </a:br>
            <a:r>
              <a:rPr lang="en-US" sz="2800" b="1" dirty="0" smtClean="0">
                <a:solidFill>
                  <a:srgbClr val="00B0F0"/>
                </a:solidFill>
                <a:latin typeface="Times New Roman" pitchFamily="18" charset="0"/>
                <a:cs typeface="Times New Roman" pitchFamily="18" charset="0"/>
              </a:rPr>
              <a:t>Sender’s Name, signature and designatio</a:t>
            </a:r>
            <a:r>
              <a:rPr lang="en-US" sz="2800" b="1" dirty="0">
                <a:solidFill>
                  <a:srgbClr val="00B0F0"/>
                </a:solidFill>
                <a:latin typeface="Times New Roman" pitchFamily="18" charset="0"/>
                <a:cs typeface="Times New Roman" pitchFamily="18" charset="0"/>
              </a:rPr>
              <a:t>n</a:t>
            </a:r>
            <a:r>
              <a:rPr lang="en-US" sz="5400" b="1" dirty="0" smtClean="0">
                <a:solidFill>
                  <a:srgbClr val="00B0F0"/>
                </a:solidFill>
                <a:latin typeface="Times New Roman" pitchFamily="18" charset="0"/>
                <a:cs typeface="Times New Roman" pitchFamily="18" charset="0"/>
              </a:rPr>
              <a:t/>
            </a:r>
            <a:br>
              <a:rPr lang="en-US" sz="5400" b="1" dirty="0" smtClean="0">
                <a:solidFill>
                  <a:srgbClr val="00B0F0"/>
                </a:solidFill>
                <a:latin typeface="Times New Roman" pitchFamily="18" charset="0"/>
                <a:cs typeface="Times New Roman" pitchFamily="18" charset="0"/>
              </a:rPr>
            </a:br>
            <a:endParaRPr lang="en-US" sz="5400" b="1" dirty="0">
              <a:solidFill>
                <a:srgbClr val="00B0F0"/>
              </a:solidFill>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440362"/>
          </a:xfrm>
        </p:spPr>
        <p:txBody>
          <a:bodyPr>
            <a:normAutofit/>
          </a:bodyPr>
          <a:lstStyle/>
          <a:p>
            <a:r>
              <a:rPr lang="en-US" sz="8000" b="1" dirty="0" smtClean="0">
                <a:solidFill>
                  <a:srgbClr val="FF0000"/>
                </a:solidFill>
                <a:latin typeface="Times New Roman" pitchFamily="18" charset="0"/>
                <a:cs typeface="Times New Roman" pitchFamily="18" charset="0"/>
              </a:rPr>
              <a:t>THANK YOU</a:t>
            </a:r>
            <a:endParaRPr lang="en-US" sz="8000" b="1" dirty="0">
              <a:solidFill>
                <a:srgbClr val="FF0000"/>
              </a:solidFill>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300</Words>
  <Application>Microsoft Office PowerPoint</Application>
  <PresentationFormat>On-screen Show (4:3)</PresentationFormat>
  <Paragraphs>21</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Letter Writing </vt:lpstr>
      <vt:lpstr>What Is Letter Writing?</vt:lpstr>
      <vt:lpstr>Types of Letters </vt:lpstr>
      <vt:lpstr>Slide 4</vt:lpstr>
      <vt:lpstr>Slide 5</vt:lpstr>
      <vt:lpstr>Types of Formal letter </vt:lpstr>
      <vt:lpstr>FORMAL LETTER FORMAT </vt:lpstr>
      <vt:lpstr>Slide 8</vt:lpstr>
      <vt:lpstr>Sender’s address Date Receiver’s Address Subject:-  Salutation Body of the letter   Complimentary closing Sender’s Name, signature and designation </vt:lpstr>
      <vt:lpstr>THANK YOU</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Letter Writing</dc:title>
  <dc:creator>ASUS</dc:creator>
  <cp:lastModifiedBy>ASUS</cp:lastModifiedBy>
  <cp:revision>2</cp:revision>
  <dcterms:created xsi:type="dcterms:W3CDTF">2020-03-29T15:31:56Z</dcterms:created>
  <dcterms:modified xsi:type="dcterms:W3CDTF">2020-03-29T15:46:45Z</dcterms:modified>
</cp:coreProperties>
</file>